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8" r:id="rId8"/>
    <p:sldId id="269" r:id="rId9"/>
    <p:sldId id="270" r:id="rId10"/>
    <p:sldId id="271" r:id="rId11"/>
    <p:sldId id="272" r:id="rId12"/>
    <p:sldId id="264" r:id="rId13"/>
    <p:sldId id="261" r:id="rId14"/>
    <p:sldId id="266" r:id="rId15"/>
    <p:sldId id="267" r:id="rId16"/>
    <p:sldId id="262" r:id="rId17"/>
    <p:sldId id="263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AF2"/>
    <a:srgbClr val="D04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322C8-63EC-4F56-B692-88BC4E29CA31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F1062-1277-409A-A575-ED8A7BBE0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46D0-67AE-4D99-ADB5-994874F34D6A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5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0327-788F-476B-8CA5-ABF84B8CDA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C85E-09DA-4DF0-9152-7B717398D8C0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86BD-B292-4F34-AB19-9AE2CDC0D4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4E89-5E6A-4E1D-A433-056E27FF53D0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5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03886-0891-4E2F-9154-3F2A343F57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Łącznik prosty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778F-78CD-421C-9CF0-692F4001AE93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7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4391-0A65-44A2-B7EA-FA1351ECEA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9164-356E-4228-9B49-DEF50509E049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6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39CD-9E19-466E-8FDB-B51DCB9D12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46A5A-CF48-45AD-8915-5E424F3B1B1C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D3C6-7C20-4AB3-A3D1-9E6E1BE50D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29C0-7F2A-4432-88AC-81AFD8E4085F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4" name="Symbol zastępczy stop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46AF3-D00A-4CDB-84CF-DA1086D7CF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71E0-FA8A-4FD4-8F8D-607EB1377433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3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E511D-8F44-4E54-8818-860074BEE8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5ACD-D138-4F08-BEC0-2D09CA13C01E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7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6961-CEE8-4E23-8532-0B396CC862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C16F-6067-4E99-90C8-393E9FDD48B6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297F-3247-4CD2-9E7F-B8943732DB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Symbol zastępczy tekstu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861201-861A-4D39-ACFC-24BB70849E81}" type="datetimeFigureOut">
              <a:rPr lang="pl-PL"/>
              <a:pPr>
                <a:defRPr/>
              </a:pPr>
              <a:t>2013-10-30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F27DD7-AE4E-42BA-8022-8371C79BBF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1" r:id="rId4"/>
    <p:sldLayoutId id="2147483957" r:id="rId5"/>
    <p:sldLayoutId id="2147483952" r:id="rId6"/>
    <p:sldLayoutId id="2147483958" r:id="rId7"/>
    <p:sldLayoutId id="2147483959" r:id="rId8"/>
    <p:sldLayoutId id="2147483960" r:id="rId9"/>
    <p:sldLayoutId id="2147483953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hyperlink" Target="http://www.drukowanie3d.com.pl/index.php?option=com_content&amp;task=view&amp;id=64&amp;Itemid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5.png"/><Relationship Id="rId5" Type="http://schemas.openxmlformats.org/officeDocument/2006/relationships/slide" Target="slide12.xml"/><Relationship Id="rId10" Type="http://schemas.openxmlformats.org/officeDocument/2006/relationships/image" Target="../media/image3.png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ni3d.com/pl/sklep/drukarki-3d/view/productdetails/virtuemart_product_id/20/virtuemart_category_id/1" TargetMode="External"/><Relationship Id="rId2" Type="http://schemas.openxmlformats.org/officeDocument/2006/relationships/hyperlink" Target="http://www.omni3d.com/pl/sklep/drukarki-3d/view/productdetails/virtuemart_product_id/60/virtuemart_category_id/1?gclid=CPSp76aHr7oCFQhY3godtBQAp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458200" cy="1222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Drukarka 3d Eko</a:t>
            </a:r>
            <a:endParaRPr lang="pl-PL" sz="66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/>
          </a:p>
        </p:txBody>
      </p:sp>
      <p:pic>
        <p:nvPicPr>
          <p:cNvPr id="5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347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Części użyte z recyklingu</a:t>
            </a:r>
            <a:endParaRPr lang="pl-PL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536" y="1162723"/>
          <a:ext cx="8388424" cy="439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627784"/>
              </a:tblGrid>
              <a:tr h="35507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podzespołów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Cena </a:t>
                      </a:r>
                      <a:endParaRPr lang="pl-PL" dirty="0"/>
                    </a:p>
                  </a:txBody>
                  <a:tcPr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Koło zębate T5/8 drukowane (8 zębów)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Koło zębate HTD3M/18 drukowane (18 zębów)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Sprzęgła osi Z drukowane 5/8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24,99</a:t>
                      </a: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Prądnica liniowa</a:t>
                      </a:r>
                      <a:r>
                        <a:rPr lang="pl-PL" sz="1000" b="1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120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Silniki</a:t>
                      </a:r>
                      <a:r>
                        <a:rPr lang="pl-PL" sz="1000" b="1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krokowe komplet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Łożysko liniowe 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LM08UU x 12 sztuk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65,88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Koło zębate aluminiowe T2.5/16 (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16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zębów) nawiercone, z otworami pod śruby ustalające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24,99</a:t>
                      </a: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Pasek zębaty podziałka HTD3M szer. 10mm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28,99</a:t>
                      </a: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Przewody oraz</a:t>
                      </a:r>
                      <a:r>
                        <a:rPr lang="pl-PL" sz="1000" b="1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elementy konstrukcyjne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39852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zcionka tekstu podstawowego"/>
                        </a:rPr>
                        <a:t>Razem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714,85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347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Podsumowanie kosztów projektu</a:t>
            </a:r>
            <a:endParaRPr lang="pl-PL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39552" y="162880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pl-PL" sz="3600" b="1" dirty="0" smtClean="0">
                <a:solidFill>
                  <a:srgbClr val="FF0000"/>
                </a:solidFill>
                <a:latin typeface="Arial CE"/>
              </a:rPr>
              <a:t>2434,16     -      714,85 = 1719,31</a:t>
            </a:r>
            <a:endParaRPr lang="pl-PL" sz="3600" b="1" dirty="0">
              <a:solidFill>
                <a:srgbClr val="FF0000"/>
              </a:solidFill>
              <a:latin typeface="Arial CE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79512" y="23488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Koszty części zakupionych 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419872" y="23488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Koszty części z recyklingu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99592" y="3356992"/>
            <a:ext cx="74168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 CE"/>
              </a:rPr>
              <a:t>1719,31 </a:t>
            </a:r>
            <a:r>
              <a:rPr lang="pl-PL" b="1" dirty="0" smtClean="0">
                <a:latin typeface="Arial CE"/>
              </a:rPr>
              <a:t>stanowi </a:t>
            </a:r>
            <a:r>
              <a:rPr lang="pl-PL" b="1" dirty="0" smtClean="0">
                <a:solidFill>
                  <a:srgbClr val="FF0000"/>
                </a:solidFill>
                <a:latin typeface="Arial CE"/>
              </a:rPr>
              <a:t>70,63 % </a:t>
            </a:r>
            <a:r>
              <a:rPr lang="pl-PL" b="1" dirty="0" smtClean="0">
                <a:latin typeface="Arial CE"/>
              </a:rPr>
              <a:t>wartości rozwiązania komercyjnego,</a:t>
            </a:r>
          </a:p>
          <a:p>
            <a:pPr algn="ctr"/>
            <a:r>
              <a:rPr lang="pl-PL" b="1" dirty="0" smtClean="0">
                <a:latin typeface="Arial CE"/>
              </a:rPr>
              <a:t> oznacza to </a:t>
            </a:r>
            <a:r>
              <a:rPr lang="pl-PL" sz="4400" b="1" dirty="0" smtClean="0">
                <a:solidFill>
                  <a:srgbClr val="FF0000"/>
                </a:solidFill>
                <a:latin typeface="Arial CE"/>
              </a:rPr>
              <a:t>30 % </a:t>
            </a:r>
            <a:r>
              <a:rPr lang="pl-PL" b="1" dirty="0" smtClean="0">
                <a:latin typeface="Arial CE"/>
              </a:rPr>
              <a:t>obniżenie kosztów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Koszty Wydruku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484785"/>
            <a:ext cx="8686800" cy="4896544"/>
          </a:xfrm>
        </p:spPr>
        <p:txBody>
          <a:bodyPr/>
          <a:lstStyle/>
          <a:p>
            <a:pPr eaLnBrk="1" hangingPunct="1">
              <a:buNone/>
            </a:pPr>
            <a:r>
              <a:rPr lang="pl-PL" sz="1200" b="1" dirty="0" smtClean="0">
                <a:solidFill>
                  <a:schemeClr val="bg2">
                    <a:lumMod val="25000"/>
                  </a:schemeClr>
                </a:solidFill>
              </a:rPr>
              <a:t>Źródło: </a:t>
            </a:r>
            <a:r>
              <a:rPr lang="pl-PL" sz="1100" dirty="0" smtClean="0">
                <a:hlinkClick r:id="rId2"/>
              </a:rPr>
              <a:t>http://www.drukowanie3d.com.pl/index.php?option=com_content&amp;task=view&amp;id=64&amp;Itemid=44</a:t>
            </a:r>
            <a:endParaRPr lang="pl-PL" sz="1100" dirty="0" smtClean="0"/>
          </a:p>
          <a:p>
            <a:r>
              <a:rPr lang="pl-PL" sz="1800" dirty="0" smtClean="0"/>
              <a:t>W przypadku drukowania 3D w technologii FDM trudno ustalić cennik. </a:t>
            </a:r>
            <a:r>
              <a:rPr lang="pl-PL" sz="1800" b="1" dirty="0" smtClean="0"/>
              <a:t>Wycena</a:t>
            </a:r>
            <a:r>
              <a:rPr lang="pl-PL" sz="1800" dirty="0" smtClean="0"/>
              <a:t> jest zawsze przygotowywana na podstawie modelu 3D. Koszt zależy od:</a:t>
            </a:r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objętości zużytego materiału modelowego,</a:t>
            </a:r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objętości materiału podporowego,</a:t>
            </a:r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czasu drukowania.</a:t>
            </a:r>
          </a:p>
          <a:p>
            <a:r>
              <a:rPr lang="pl-PL" sz="1800" dirty="0" smtClean="0"/>
              <a:t>Przykładem może być kubek :</a:t>
            </a:r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Czas druku: 9h11m (warstwa 0,254 mm, wypełnienie high </a:t>
            </a:r>
            <a:r>
              <a:rPr lang="pl-PL" sz="1800" dirty="0" err="1" smtClean="0"/>
              <a:t>density</a:t>
            </a:r>
            <a:r>
              <a:rPr lang="pl-PL" sz="1800" dirty="0" smtClean="0"/>
              <a:t>)</a:t>
            </a:r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Wysokość: 95 mm</a:t>
            </a:r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średnica zew.: 80 mm</a:t>
            </a:r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grubość ścianki: 7 mm</a:t>
            </a:r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Materiał modelowy: 151,5 cm</a:t>
            </a:r>
            <a:r>
              <a:rPr lang="pl-PL" sz="1800" baseline="30000" dirty="0" smtClean="0"/>
              <a:t>3</a:t>
            </a:r>
            <a:endParaRPr lang="pl-PL" sz="1800" dirty="0" smtClean="0"/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Materiał podporowy: 13,5 cm</a:t>
            </a:r>
            <a:r>
              <a:rPr lang="pl-PL" sz="1800" baseline="30000" dirty="0" smtClean="0"/>
              <a:t>3</a:t>
            </a:r>
            <a:endParaRPr lang="pl-PL" sz="1800" dirty="0" smtClean="0"/>
          </a:p>
          <a:p>
            <a:pPr marL="539750" indent="-269875">
              <a:buFont typeface="Courier New" pitchFamily="49" charset="0"/>
              <a:buChar char="o"/>
            </a:pPr>
            <a:r>
              <a:rPr lang="pl-PL" sz="1800" dirty="0" smtClean="0"/>
              <a:t>Cena wydruku 3D: 495 zł netto</a:t>
            </a:r>
          </a:p>
          <a:p>
            <a:pPr marL="539750" indent="-269875">
              <a:buFont typeface="Arial" pitchFamily="34" charset="0"/>
              <a:buChar char="•"/>
            </a:pPr>
            <a:endParaRPr lang="pl-PL" sz="1800" b="1" dirty="0" smtClean="0"/>
          </a:p>
          <a:p>
            <a:pPr eaLnBrk="1" hangingPunct="1"/>
            <a:endParaRPr lang="pl-PL" sz="1800" dirty="0" smtClean="0"/>
          </a:p>
        </p:txBody>
      </p:sp>
      <p:pic>
        <p:nvPicPr>
          <p:cNvPr id="15365" name="Picture 5" descr="Projekt kub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365104"/>
            <a:ext cx="2397915" cy="1969921"/>
          </a:xfrm>
          <a:prstGeom prst="rect">
            <a:avLst/>
          </a:prstGeom>
          <a:noFill/>
        </p:spPr>
      </p:pic>
      <p:pic>
        <p:nvPicPr>
          <p:cNvPr id="15367" name="Picture 7" descr="Kubek ren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348880"/>
            <a:ext cx="1632181" cy="1224136"/>
          </a:xfrm>
          <a:prstGeom prst="rect">
            <a:avLst/>
          </a:prstGeom>
          <a:noFill/>
        </p:spPr>
      </p:pic>
      <p:pic>
        <p:nvPicPr>
          <p:cNvPr id="6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Makieta Projektu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44208" y="1844824"/>
            <a:ext cx="1872208" cy="360040"/>
          </a:xfrm>
        </p:spPr>
        <p:txBody>
          <a:bodyPr/>
          <a:lstStyle/>
          <a:p>
            <a:pPr>
              <a:buNone/>
            </a:pPr>
            <a:r>
              <a:rPr lang="pl-PL" sz="1400" b="1" dirty="0" smtClean="0">
                <a:solidFill>
                  <a:srgbClr val="D04F00"/>
                </a:solidFill>
              </a:rPr>
              <a:t>Głowica drukująca</a:t>
            </a:r>
            <a:endParaRPr lang="pl-PL" sz="1400" b="1" dirty="0">
              <a:solidFill>
                <a:srgbClr val="D04F00"/>
              </a:solidFill>
            </a:endParaRPr>
          </a:p>
        </p:txBody>
      </p:sp>
      <p:pic>
        <p:nvPicPr>
          <p:cNvPr id="16389" name="Picture 5" descr="J:\projekt młody wynalazca\ostatni obrazek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225" y="1484784"/>
            <a:ext cx="6011103" cy="4608512"/>
          </a:xfrm>
          <a:prstGeom prst="rect">
            <a:avLst/>
          </a:prstGeom>
          <a:noFill/>
        </p:spPr>
      </p:pic>
      <p:cxnSp>
        <p:nvCxnSpPr>
          <p:cNvPr id="10" name="Łącznik prosty ze strzałką 9"/>
          <p:cNvCxnSpPr/>
          <p:nvPr/>
        </p:nvCxnSpPr>
        <p:spPr>
          <a:xfrm flipH="1">
            <a:off x="5868144" y="3356992"/>
            <a:ext cx="1152128" cy="792088"/>
          </a:xfrm>
          <a:prstGeom prst="straightConnector1">
            <a:avLst/>
          </a:prstGeom>
          <a:ln w="22225" cap="flat" cmpd="sng">
            <a:solidFill>
              <a:srgbClr val="FF0000"/>
            </a:solidFill>
            <a:round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4427984" y="2132856"/>
            <a:ext cx="2520280" cy="1440160"/>
          </a:xfrm>
          <a:prstGeom prst="straightConnector1">
            <a:avLst/>
          </a:prstGeom>
          <a:ln w="22225" cap="flat" cmpd="sng">
            <a:solidFill>
              <a:srgbClr val="D04F00"/>
            </a:solidFill>
            <a:round/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zawartości 4"/>
          <p:cNvSpPr txBox="1">
            <a:spLocks/>
          </p:cNvSpPr>
          <p:nvPr/>
        </p:nvSpPr>
        <p:spPr bwMode="auto">
          <a:xfrm>
            <a:off x="6623720" y="2996952"/>
            <a:ext cx="17647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Podgrzewany stół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3563888" y="3356992"/>
            <a:ext cx="288032" cy="288032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 flipH="1">
            <a:off x="1691680" y="3501008"/>
            <a:ext cx="2016224" cy="13681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ymbol zastępczy zawartości 4"/>
          <p:cNvSpPr txBox="1">
            <a:spLocks/>
          </p:cNvSpPr>
          <p:nvPr/>
        </p:nvSpPr>
        <p:spPr bwMode="auto">
          <a:xfrm>
            <a:off x="539552" y="4797152"/>
            <a:ext cx="17647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pl-PL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K</a:t>
            </a:r>
            <a:r>
              <a:rPr lang="pl-PL" sz="14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aretka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Łącznik łamany 27"/>
          <p:cNvCxnSpPr/>
          <p:nvPr/>
        </p:nvCxnSpPr>
        <p:spPr>
          <a:xfrm>
            <a:off x="2411760" y="1628800"/>
            <a:ext cx="1800200" cy="288032"/>
          </a:xfrm>
          <a:prstGeom prst="bentConnector3">
            <a:avLst>
              <a:gd name="adj1" fmla="val 75397"/>
            </a:avLst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3779912" y="1916832"/>
            <a:ext cx="1152128" cy="3600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H="1">
            <a:off x="3635896" y="1916832"/>
            <a:ext cx="144016" cy="86409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ymbol zastępczy zawartości 4"/>
          <p:cNvSpPr txBox="1">
            <a:spLocks/>
          </p:cNvSpPr>
          <p:nvPr/>
        </p:nvSpPr>
        <p:spPr bwMode="auto">
          <a:xfrm>
            <a:off x="683568" y="1484784"/>
            <a:ext cx="17647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pl-PL" sz="1400" b="1" noProof="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Pręty konstrukcyjne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 flipH="1" flipV="1">
            <a:off x="6372200" y="4869160"/>
            <a:ext cx="576064" cy="792088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 flipH="1">
            <a:off x="4716016" y="5733256"/>
            <a:ext cx="2232248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ymbol zastępczy zawartości 4"/>
          <p:cNvSpPr txBox="1">
            <a:spLocks/>
          </p:cNvSpPr>
          <p:nvPr/>
        </p:nvSpPr>
        <p:spPr bwMode="auto">
          <a:xfrm>
            <a:off x="6804248" y="5517232"/>
            <a:ext cx="17281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pl-PL" sz="1400" b="1" noProof="0" dirty="0" smtClean="0">
                <a:solidFill>
                  <a:srgbClr val="7030A0"/>
                </a:solidFill>
                <a:latin typeface="+mn-lt"/>
                <a:cs typeface="+mn-cs"/>
              </a:rPr>
              <a:t>Śruby montujące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  <p:cxnSp>
        <p:nvCxnSpPr>
          <p:cNvPr id="25" name="Łącznik prosty ze strzałką 24"/>
          <p:cNvCxnSpPr/>
          <p:nvPr/>
        </p:nvCxnSpPr>
        <p:spPr>
          <a:xfrm flipV="1">
            <a:off x="1403648" y="2060848"/>
            <a:ext cx="1296144" cy="50405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>
            <a:off x="1403648" y="2564904"/>
            <a:ext cx="1008112" cy="100811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1403648" y="2564904"/>
            <a:ext cx="3024336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ymbol zastępczy zawartości 4"/>
          <p:cNvSpPr txBox="1">
            <a:spLocks/>
          </p:cNvSpPr>
          <p:nvPr/>
        </p:nvSpPr>
        <p:spPr bwMode="auto">
          <a:xfrm>
            <a:off x="107504" y="2348880"/>
            <a:ext cx="17647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pl-PL" sz="1400" b="1" noProof="0" dirty="0" smtClean="0">
                <a:solidFill>
                  <a:srgbClr val="00B0F0"/>
                </a:solidFill>
                <a:latin typeface="+mn-lt"/>
                <a:cs typeface="+mn-cs"/>
              </a:rPr>
              <a:t>Silniki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Łącznik prosty ze strzałką 31"/>
          <p:cNvCxnSpPr/>
          <p:nvPr/>
        </p:nvCxnSpPr>
        <p:spPr>
          <a:xfrm>
            <a:off x="1403648" y="2564904"/>
            <a:ext cx="4104456" cy="280831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1403648" y="1700808"/>
            <a:ext cx="4104456" cy="86409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V="1">
            <a:off x="2339752" y="5589240"/>
            <a:ext cx="792088" cy="360040"/>
          </a:xfrm>
          <a:prstGeom prst="straightConnector1">
            <a:avLst/>
          </a:prstGeom>
          <a:ln w="19050">
            <a:solidFill>
              <a:srgbClr val="FE0A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ymbol zastępczy zawartości 4"/>
          <p:cNvSpPr txBox="1">
            <a:spLocks/>
          </p:cNvSpPr>
          <p:nvPr/>
        </p:nvSpPr>
        <p:spPr bwMode="auto">
          <a:xfrm>
            <a:off x="1115616" y="5949280"/>
            <a:ext cx="17647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pl-PL" sz="1400" b="1" dirty="0" smtClean="0">
                <a:solidFill>
                  <a:srgbClr val="FE0AF2"/>
                </a:solidFill>
                <a:latin typeface="+mn-lt"/>
                <a:cs typeface="+mn-cs"/>
              </a:rPr>
              <a:t>Elektronika </a:t>
            </a:r>
            <a:r>
              <a:rPr lang="pl-PL" sz="1400" b="1" dirty="0" err="1" smtClean="0">
                <a:solidFill>
                  <a:srgbClr val="FE0AF2"/>
                </a:solidFill>
                <a:latin typeface="+mn-lt"/>
                <a:cs typeface="+mn-cs"/>
              </a:rPr>
              <a:t>Interface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FE0AF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Makieta Projektu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3010" name="Picture 2" descr="J:\projekt młody wynalazca\zdjecia_drukarki\zdjecia_drukarki\DSC_8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480720" cy="4309259"/>
          </a:xfrm>
          <a:prstGeom prst="rect">
            <a:avLst/>
          </a:prstGeom>
          <a:noFill/>
        </p:spPr>
      </p:pic>
      <p:pic>
        <p:nvPicPr>
          <p:cNvPr id="6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Makieta Projektu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4034" name="Picture 2" descr="J:\projekt młody wynalazca\zdjecia_drukarki\zdjecia_drukarki\DSC_86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04466"/>
            <a:ext cx="6618387" cy="4400798"/>
          </a:xfrm>
          <a:prstGeom prst="rect">
            <a:avLst/>
          </a:prstGeom>
          <a:noFill/>
        </p:spPr>
      </p:pic>
      <p:pic>
        <p:nvPicPr>
          <p:cNvPr id="6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Opis</a:t>
            </a:r>
            <a:r>
              <a:rPr lang="pl-PL" sz="4800" dirty="0" smtClean="0"/>
              <a:t> </a:t>
            </a: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działania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557338"/>
            <a:ext cx="8686800" cy="43195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Drukarka 3D EKO – to urządzenie które drukuje produkty za pomocą 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filamentu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 ( masy topnikowej ) – jest to substancja syntetyczna zmieniającą swą konsystencje pod wpływem wysokiej temperatury, w temperaturze pokojowej ma postać stałą. Software drukarki zamienia projekt 3D wykonany w komputerze, na warstwy o określonej grubości. Warstwy te są drukowanie po kolei, gdy warstwa jest całkowicie skończona wtedy drukowana  jest następna, aż do momentu skończenia całego podzielonego na części projektu 3D.</a:t>
            </a:r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060575"/>
            <a:ext cx="8686800" cy="4392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Zastosowanie pomysłu to stworzenie urządzenia, które będzie drukować w 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trójwymiarze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 przy pomocy „masy topnikowej – 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filament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 ” elementy. Efektem jest praktyczne wykorzystanie umiejętności w programowaniu urządzeń elektronicznych i stworzenie urządzenia przy pomocy, którego można tworzyć modele i projekty wykorzystywane w obrazowaniu dowolnych elementów, np. pomocy dydaktycznej (bryły przestrzenne), itp.  </a:t>
            </a:r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6561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Spodziewane Efekty </a:t>
            </a:r>
            <a:b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</a:b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i zastosowanie Pomysłu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Spis Treści 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hlinkClick r:id="rId2" action="ppaction://hlinksldjump"/>
              </a:rPr>
              <a:t>Opis urządzenia </a:t>
            </a:r>
            <a:endParaRPr lang="pl-P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hlinkClick r:id="rId3" action="ppaction://hlinksldjump"/>
              </a:rPr>
              <a:t>Innowacyjność projektu </a:t>
            </a:r>
            <a:endParaRPr lang="pl-P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hlinkClick r:id="rId4" action="ppaction://hlinksldjump"/>
              </a:rPr>
              <a:t>Kosztorys </a:t>
            </a:r>
            <a:endParaRPr lang="pl-P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hlinkClick r:id="rId5" action="ppaction://hlinksldjump"/>
              </a:rPr>
              <a:t>Koszt wydruku </a:t>
            </a:r>
            <a:endParaRPr lang="pl-P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hlinkClick r:id="rId6" action="ppaction://hlinksldjump"/>
              </a:rPr>
              <a:t>Makieta projektu</a:t>
            </a:r>
            <a:endParaRPr lang="pl-P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hlinkClick r:id="rId7" action="ppaction://hlinksldjump"/>
              </a:rPr>
              <a:t>Opis działania </a:t>
            </a:r>
            <a:endParaRPr lang="pl-P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  <a:hlinkClick r:id="rId8" action="ppaction://hlinksldjump"/>
              </a:rPr>
              <a:t>Spodziewane efekty i zastosowanie pomysłu</a:t>
            </a:r>
            <a:endParaRPr lang="pl-PL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l-PL" dirty="0" smtClean="0"/>
          </a:p>
        </p:txBody>
      </p:sp>
      <p:pic>
        <p:nvPicPr>
          <p:cNvPr id="4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Opis Urządzenia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557338"/>
            <a:ext cx="8686800" cy="43195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Drukarka 3D EKO – to urządzenie do drukowania obiektów w </a:t>
            </a:r>
            <a:r>
              <a:rPr lang="pl-PL" sz="2400" dirty="0" err="1" smtClean="0">
                <a:solidFill>
                  <a:schemeClr val="bg2">
                    <a:lumMod val="25000"/>
                  </a:schemeClr>
                </a:solidFill>
              </a:rPr>
              <a:t>trójwymiarze</a:t>
            </a: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, w tym projekcie zostanie ona wykonana w dużej mierze z elementów składowych z recyklingu części używanych w innych urządzeniach. Ideą jest nadanie drugiego życia częścią z urządzeń niesprawnych lub wycofanych z użycia.  Ma to na celu obniżenie kosztów urządzenia a przez co zwiększenie jego dostępności. </a:t>
            </a:r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2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Innowacyjność Projektu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dirty="0" smtClean="0">
                <a:solidFill>
                  <a:schemeClr val="bg2">
                    <a:lumMod val="25000"/>
                  </a:schemeClr>
                </a:solidFill>
              </a:rPr>
              <a:t>Ideą projektu jest pokazanie, że tak skomplikowane urządzenie jak drukarka 3D może być wykonana samodzielnie. Kolejnym celem jest upowszechnienie wykorzystania recyklingu w tworzeniu autorskich projektów jako metody obniżania kosztów produkcji prototypów. Projekt skierowany jest głównie do pasjonatów elektroniki posiadających minimalna wiedze i umiejętności z zakresu elektroniki i informatyki . </a:t>
            </a:r>
            <a:endParaRPr lang="pl-P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Kosztorys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</a:rPr>
              <a:t>Rozwiązania komercyjne </a:t>
            </a:r>
          </a:p>
          <a:p>
            <a:pPr marL="903288" indent="-45720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sz="2800" dirty="0" smtClean="0"/>
              <a:t> </a:t>
            </a:r>
            <a:r>
              <a:rPr lang="pl-PL" sz="2000" dirty="0" smtClean="0"/>
              <a:t>* Drukarka Omni3D </a:t>
            </a:r>
            <a:r>
              <a:rPr lang="pl-PL" sz="2000" dirty="0" err="1" smtClean="0"/>
              <a:t>Architect</a:t>
            </a:r>
            <a:r>
              <a:rPr lang="pl-PL" sz="2000" dirty="0" smtClean="0"/>
              <a:t> - obszar roboczy 310x410x310mm,</a:t>
            </a:r>
            <a:br>
              <a:rPr lang="pl-PL" sz="2000" dirty="0" smtClean="0"/>
            </a:br>
            <a:r>
              <a:rPr lang="pl-PL" sz="2000" dirty="0" smtClean="0"/>
              <a:t>cena 18990 </a:t>
            </a:r>
            <a:r>
              <a:rPr lang="pl-PL" sz="2000" dirty="0" err="1" smtClean="0"/>
              <a:t>pln</a:t>
            </a:r>
            <a:endParaRPr lang="pl-PL" sz="20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l-PL" sz="1000" b="1" dirty="0" smtClean="0">
                <a:solidFill>
                  <a:schemeClr val="bg2">
                    <a:lumMod val="25000"/>
                  </a:schemeClr>
                </a:solidFill>
              </a:rPr>
              <a:t>Źródło:  </a:t>
            </a:r>
            <a:r>
              <a:rPr lang="pl-PL" sz="1000" dirty="0" smtClean="0">
                <a:hlinkClick r:id="rId2"/>
              </a:rPr>
              <a:t>http://www.omni3d.com/</a:t>
            </a:r>
            <a:r>
              <a:rPr lang="pl-PL" sz="1000" dirty="0" err="1" smtClean="0">
                <a:hlinkClick r:id="rId2"/>
              </a:rPr>
              <a:t>pl</a:t>
            </a:r>
            <a:r>
              <a:rPr lang="pl-PL" sz="1000" dirty="0" smtClean="0">
                <a:hlinkClick r:id="rId2"/>
              </a:rPr>
              <a:t>/sklep/drukarki-3d/</a:t>
            </a:r>
            <a:r>
              <a:rPr lang="pl-PL" sz="1000" dirty="0" err="1" smtClean="0">
                <a:hlinkClick r:id="rId2"/>
              </a:rPr>
              <a:t>view</a:t>
            </a:r>
            <a:r>
              <a:rPr lang="pl-PL" sz="1000" dirty="0" smtClean="0">
                <a:hlinkClick r:id="rId2"/>
              </a:rPr>
              <a:t>/</a:t>
            </a:r>
            <a:r>
              <a:rPr lang="pl-PL" sz="1000" dirty="0" err="1" smtClean="0">
                <a:hlinkClick r:id="rId2"/>
              </a:rPr>
              <a:t>productdetails</a:t>
            </a:r>
            <a:r>
              <a:rPr lang="pl-PL" sz="1000" dirty="0" smtClean="0">
                <a:hlinkClick r:id="rId2"/>
              </a:rPr>
              <a:t>/</a:t>
            </a:r>
            <a:r>
              <a:rPr lang="pl-PL" sz="1000" dirty="0" err="1" smtClean="0">
                <a:hlinkClick r:id="rId2"/>
              </a:rPr>
              <a:t>virtuemart_product_id</a:t>
            </a:r>
            <a:r>
              <a:rPr lang="pl-PL" sz="1000" dirty="0" smtClean="0">
                <a:hlinkClick r:id="rId2"/>
              </a:rPr>
              <a:t>/60/</a:t>
            </a:r>
            <a:r>
              <a:rPr lang="pl-PL" sz="1000" dirty="0" err="1" smtClean="0">
                <a:hlinkClick r:id="rId2"/>
              </a:rPr>
              <a:t>virtuemart_category_id</a:t>
            </a:r>
            <a:r>
              <a:rPr lang="pl-PL" sz="1000" dirty="0" smtClean="0">
                <a:hlinkClick r:id="rId2"/>
              </a:rPr>
              <a:t>/1?gclid=CPSp76aHr7oCFQhY3godtBQApw</a:t>
            </a:r>
            <a:endParaRPr lang="pl-PL" sz="1000" dirty="0" smtClean="0"/>
          </a:p>
          <a:p>
            <a:pPr marL="714375" indent="-1746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sz="2000" dirty="0" smtClean="0"/>
              <a:t>  * Drukarka  </a:t>
            </a:r>
            <a:r>
              <a:rPr lang="pl-PL" sz="2000" dirty="0" err="1" smtClean="0"/>
              <a:t>RapCraft</a:t>
            </a:r>
            <a:r>
              <a:rPr lang="pl-PL" sz="2000" dirty="0" smtClean="0"/>
              <a:t> 1.3 Czarny - obszar roboczy 210 x 210 x 240 mm, cena 6990 </a:t>
            </a:r>
            <a:r>
              <a:rPr lang="pl-PL" sz="2000" dirty="0" err="1" smtClean="0"/>
              <a:t>pln</a:t>
            </a:r>
            <a:r>
              <a:rPr lang="pl-PL" sz="2000" dirty="0" smtClean="0"/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l-PL" sz="1000" b="1" dirty="0" smtClean="0">
                <a:solidFill>
                  <a:schemeClr val="bg2">
                    <a:lumMod val="25000"/>
                  </a:schemeClr>
                </a:solidFill>
              </a:rPr>
              <a:t>Źródło:  </a:t>
            </a:r>
            <a:r>
              <a:rPr lang="pl-PL" sz="1000" dirty="0" smtClean="0">
                <a:hlinkClick r:id="rId3"/>
              </a:rPr>
              <a:t>http://www.omni3d.com/</a:t>
            </a:r>
            <a:r>
              <a:rPr lang="pl-PL" sz="1000" dirty="0" err="1" smtClean="0">
                <a:hlinkClick r:id="rId3"/>
              </a:rPr>
              <a:t>pl</a:t>
            </a:r>
            <a:r>
              <a:rPr lang="pl-PL" sz="1000" dirty="0" smtClean="0">
                <a:hlinkClick r:id="rId3"/>
              </a:rPr>
              <a:t>/sklep/drukarki-3d/</a:t>
            </a:r>
            <a:r>
              <a:rPr lang="pl-PL" sz="1000" dirty="0" err="1" smtClean="0">
                <a:hlinkClick r:id="rId3"/>
              </a:rPr>
              <a:t>view</a:t>
            </a:r>
            <a:r>
              <a:rPr lang="pl-PL" sz="1000" dirty="0" smtClean="0">
                <a:hlinkClick r:id="rId3"/>
              </a:rPr>
              <a:t>/</a:t>
            </a:r>
            <a:r>
              <a:rPr lang="pl-PL" sz="1000" dirty="0" err="1" smtClean="0">
                <a:hlinkClick r:id="rId3"/>
              </a:rPr>
              <a:t>productdetails</a:t>
            </a:r>
            <a:r>
              <a:rPr lang="pl-PL" sz="1000" dirty="0" smtClean="0">
                <a:hlinkClick r:id="rId3"/>
              </a:rPr>
              <a:t>/</a:t>
            </a:r>
            <a:r>
              <a:rPr lang="pl-PL" sz="1000" dirty="0" err="1" smtClean="0">
                <a:hlinkClick r:id="rId3"/>
              </a:rPr>
              <a:t>virtuemart_product_id</a:t>
            </a:r>
            <a:r>
              <a:rPr lang="pl-PL" sz="1000" dirty="0" smtClean="0">
                <a:hlinkClick r:id="rId3"/>
              </a:rPr>
              <a:t>/20/</a:t>
            </a:r>
            <a:r>
              <a:rPr lang="pl-PL" sz="1000" dirty="0" err="1" smtClean="0">
                <a:hlinkClick r:id="rId3"/>
              </a:rPr>
              <a:t>virtuemart_category_id</a:t>
            </a:r>
            <a:r>
              <a:rPr lang="pl-PL" sz="1000" dirty="0" smtClean="0">
                <a:hlinkClick r:id="rId3"/>
              </a:rPr>
              <a:t>/1</a:t>
            </a:r>
            <a:endParaRPr lang="pl-PL" sz="1000" dirty="0" smtClean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l-PL" sz="2400" dirty="0" smtClean="0"/>
          </a:p>
        </p:txBody>
      </p:sp>
      <p:pic>
        <p:nvPicPr>
          <p:cNvPr id="4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48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Kosztorys</a:t>
            </a:r>
            <a:endParaRPr lang="pl-PL" sz="4800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pl-PL" sz="2400" b="1" dirty="0" smtClean="0">
                <a:solidFill>
                  <a:schemeClr val="bg2">
                    <a:lumMod val="25000"/>
                  </a:schemeClr>
                </a:solidFill>
              </a:rPr>
              <a:t>Rozwiązania niekomercyjne  propozycja firm </a:t>
            </a:r>
            <a:r>
              <a:rPr lang="pl-PL" sz="2400" b="1" dirty="0" err="1" smtClean="0">
                <a:solidFill>
                  <a:schemeClr val="bg2">
                    <a:lumMod val="25000"/>
                  </a:schemeClr>
                </a:solidFill>
              </a:rPr>
              <a:t>trojwymiarowo.pl</a:t>
            </a:r>
            <a:endParaRPr lang="pl-PL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pl-PL" sz="2400" dirty="0" smtClean="0"/>
              <a:t>drukarki 3D </a:t>
            </a:r>
            <a:r>
              <a:rPr lang="pl-PL" sz="2400" dirty="0" err="1" smtClean="0"/>
              <a:t>RepRap</a:t>
            </a:r>
            <a:r>
              <a:rPr lang="pl-PL" sz="2400" dirty="0" smtClean="0"/>
              <a:t> DIY Mendel Prusa i2 do samodzielnego montażu</a:t>
            </a:r>
          </a:p>
        </p:txBody>
      </p:sp>
      <p:pic>
        <p:nvPicPr>
          <p:cNvPr id="5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55576" y="3068960"/>
          <a:ext cx="60960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Nazwa podzespołów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Specyfikacja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Cena zbiorcza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Plastikowe części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hlinkClick r:id="rId5" action="ppaction://hlinksldjump"/>
                        </a:rPr>
                        <a:t>Czytaj dalej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Arial CE"/>
                        </a:rPr>
                        <a:t>333,98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357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Elektronika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hlinkClick r:id="rId6" action="ppaction://hlinksldjump"/>
                        </a:rPr>
                        <a:t>Czytaj dalej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chemeClr val="tx1"/>
                          </a:solidFill>
                          <a:latin typeface="Arial CE"/>
                        </a:rPr>
                        <a:t>1157,37</a:t>
                      </a:r>
                      <a:endParaRPr lang="pl-PL" sz="1800" b="1" i="0" u="none" strike="noStrike" dirty="0">
                        <a:solidFill>
                          <a:schemeClr val="tx1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Hardware </a:t>
                      </a:r>
                      <a:endParaRPr lang="pl-PL" sz="18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hlinkClick r:id="rId7" action="ppaction://hlinksldjump"/>
                        </a:rPr>
                        <a:t>Czytaj dalej</a:t>
                      </a: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latin typeface="Arial CE"/>
                        </a:rPr>
                        <a:t>942,81</a:t>
                      </a:r>
                      <a:endParaRPr lang="pl-PL" sz="1800" b="1" i="0" u="none" strike="noStrike" dirty="0"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Razem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FF0000"/>
                          </a:solidFill>
                          <a:latin typeface="Arial CE"/>
                        </a:rPr>
                        <a:t>2434,16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347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Kosztorys – plastikowe części</a:t>
            </a:r>
            <a:endParaRPr lang="pl-PL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536" y="1412776"/>
          <a:ext cx="8388424" cy="394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627784"/>
              </a:tblGrid>
              <a:tr h="4948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podzespołów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Cena</a:t>
                      </a:r>
                      <a:endParaRPr lang="pl-PL" dirty="0"/>
                    </a:p>
                  </a:txBody>
                  <a:tcPr/>
                </a:tc>
              </a:tr>
              <a:tr h="58800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Zestaw plastikowych części do drukarki 3D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RepRap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DIY Mendel Prusa 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i3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189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58800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Koło zębate T5/8 drukowane (8 zębów)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58800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Zestaw plastikowych części do budowy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ekstrudera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drukarki 3D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RepRap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DIY (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reloaded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69,99</a:t>
                      </a:r>
                    </a:p>
                  </a:txBody>
                  <a:tcPr marL="9525" marR="9525" marT="9525" marB="0" anchor="b"/>
                </a:tc>
              </a:tr>
              <a:tr h="58800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Koło zębate HTD3M/18 drukowane (18 zębów)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5880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Sprzęgła osi Z drukowane 5/8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24,99</a:t>
                      </a:r>
                    </a:p>
                  </a:txBody>
                  <a:tcPr marL="9525" marR="9525" marT="9525" marB="0" anchor="b"/>
                </a:tc>
              </a:tr>
              <a:tr h="513594"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zcionka tekstu podstawowego"/>
                        </a:rPr>
                        <a:t>Razem</a:t>
                      </a:r>
                      <a:endParaRPr lang="pl-PL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 smtClean="0">
                          <a:solidFill>
                            <a:srgbClr val="FF0000"/>
                          </a:solidFill>
                          <a:latin typeface="Arial CE"/>
                        </a:rPr>
                        <a:t>333,98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347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Kosztorys - elektronika</a:t>
            </a:r>
            <a:r>
              <a:rPr lang="pl-PL" dirty="0" smtClean="0"/>
              <a:t> </a:t>
            </a:r>
            <a:endParaRPr lang="pl-PL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021288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2128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041469"/>
            <a:ext cx="720080" cy="771907"/>
          </a:xfrm>
          <a:prstGeom prst="rect">
            <a:avLst/>
          </a:prstGeom>
          <a:noFill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536" y="1311383"/>
          <a:ext cx="8352928" cy="320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2304256"/>
              </a:tblGrid>
              <a:tr h="360106">
                <a:tc>
                  <a:txBody>
                    <a:bodyPr/>
                    <a:lstStyle/>
                    <a:p>
                      <a:r>
                        <a:rPr lang="pl-PL" dirty="0" smtClean="0"/>
                        <a:t>Nazwa podzespołów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Cena</a:t>
                      </a:r>
                      <a:endParaRPr lang="pl-PL" dirty="0"/>
                    </a:p>
                  </a:txBody>
                  <a:tcPr/>
                </a:tc>
              </a:tr>
              <a:tr h="2533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Kompletna elektronika RAMPS 1.4/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Arduino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Mega 2560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384,99</a:t>
                      </a:r>
                    </a:p>
                  </a:txBody>
                  <a:tcPr marL="9525" marR="9525" marT="9525" marB="0" anchor="b"/>
                </a:tc>
              </a:tr>
              <a:tr h="2533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Moduł karty SD - kompatybilny z elektroniką do drukarek 3D DIY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15,99</a:t>
                      </a:r>
                    </a:p>
                  </a:txBody>
                  <a:tcPr marL="9525" marR="9525" marT="9525" marB="0" anchor="b"/>
                </a:tc>
              </a:tr>
              <a:tr h="2533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Sterownik silnika krokowego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StepStick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(A4988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) x 4 sztuki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155,96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533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Termistor EPCOS 100k 300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st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18,99</a:t>
                      </a:r>
                    </a:p>
                  </a:txBody>
                  <a:tcPr marL="9525" marR="9525" marT="9525" marB="0" anchor="b"/>
                </a:tc>
              </a:tr>
              <a:tr h="2533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LCD 20x4 niebieski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55,99</a:t>
                      </a:r>
                    </a:p>
                  </a:txBody>
                  <a:tcPr marL="9525" marR="9525" marT="9525" marB="0" anchor="b"/>
                </a:tc>
              </a:tr>
              <a:tr h="2533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Impulsator z przyciskiem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7,99</a:t>
                      </a:r>
                    </a:p>
                  </a:txBody>
                  <a:tcPr marL="9525" marR="9525" marT="9525" marB="0" anchor="b"/>
                </a:tc>
              </a:tr>
              <a:tr h="25334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Wyłącznik krańcowy drukarki 3D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RepRap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DIY (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microswitch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) x 3 sztuki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7,47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6011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Grzałka stołu MK2B 12V/24V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89,99</a:t>
                      </a:r>
                    </a:p>
                  </a:txBody>
                  <a:tcPr marL="9525" marR="9525" marT="9525" marB="0" anchor="b"/>
                </a:tc>
              </a:tr>
              <a:tr h="26011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Prądnica liniowa</a:t>
                      </a:r>
                      <a:r>
                        <a:rPr lang="pl-PL" sz="1000" b="1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120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60110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Silniki</a:t>
                      </a:r>
                      <a:r>
                        <a:rPr lang="pl-PL" sz="1000" b="1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krokowe komplet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25446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zcionka tekstu podstawowego"/>
                        </a:rPr>
                        <a:t>Razem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1157,37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347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</a:rPr>
              <a:t>Kosztorys - hardware</a:t>
            </a:r>
            <a:endParaRPr lang="pl-PL" dirty="0"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Picture 2" descr="J:\projekt młody wynalazca\lewo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9280"/>
            <a:ext cx="6477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J:\projekt młody wynalazca\prawo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J:\projekt młody wynalazca\home kopia.pn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5969461"/>
            <a:ext cx="720080" cy="771907"/>
          </a:xfrm>
          <a:prstGeom prst="rect">
            <a:avLst/>
          </a:prstGeom>
          <a:noFill/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95536" y="1162723"/>
          <a:ext cx="8388424" cy="520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627784"/>
              </a:tblGrid>
              <a:tr h="355077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Nazwa podzespołów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Cena </a:t>
                      </a:r>
                      <a:endParaRPr lang="pl-PL" dirty="0"/>
                    </a:p>
                  </a:txBody>
                  <a:tcPr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Głowica drukująca 3D trójwymiarowo 1.75mm otwór 0.5mm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169,99</a:t>
                      </a: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zcionka tekstu podstawowego"/>
                        </a:rPr>
                        <a:t>Zestaw do budowy podgrzewanego stołu drukarki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189,99</a:t>
                      </a: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Łożysko liniowe 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LM08UU x 12 sztuk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65,88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Śruba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ekstrudera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(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hobbed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bolt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) dla drutu 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fi1,75mm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29,99</a:t>
                      </a: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Koło zębate aluminiowe T2.5/16 (</a:t>
                      </a:r>
                      <a:r>
                        <a:rPr lang="pl-PL" sz="1000" b="1" i="0" u="none" strike="noStrike" dirty="0" err="1">
                          <a:solidFill>
                            <a:srgbClr val="000000"/>
                          </a:solidFill>
                          <a:latin typeface="Czcionka tekstu podstawowego"/>
                        </a:rPr>
                        <a:t>16</a:t>
                      </a:r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zębów) nawiercone, z otworami pod śruby ustalające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24,99</a:t>
                      </a: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Pasek zębaty podziałka HTD3M szer. 10mm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28,99</a:t>
                      </a: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Przewody oraz</a:t>
                      </a:r>
                      <a:r>
                        <a:rPr lang="pl-PL" sz="1000" b="1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elementy konstrukcyjne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200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Szyba  f=6mm</a:t>
                      </a:r>
                      <a:r>
                        <a:rPr lang="pl-PL" sz="1000" b="1" i="0" u="none" strike="noStrike" baseline="0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23 x 23 cm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err="1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Filament</a:t>
                      </a:r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 0,5 kg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52,99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Taśma Kaptan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30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zcionka tekstu podstawowego"/>
                      </a:endParaRPr>
                    </a:p>
                  </a:txBody>
                  <a:tcPr marL="9525" marR="9525" marT="9525" marB="0" anchor="b"/>
                </a:tc>
              </a:tr>
              <a:tr h="40329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Aluminiowa rama Prusa i3 z otworem na LCD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zcionka tekstu podstawowego"/>
                        </a:rPr>
                        <a:t>139,99</a:t>
                      </a:r>
                    </a:p>
                  </a:txBody>
                  <a:tcPr marL="9525" marR="9525" marT="9525" marB="0" anchor="b"/>
                </a:tc>
              </a:tr>
              <a:tr h="398522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zcionka tekstu podstawowego"/>
                        </a:rPr>
                        <a:t>Razem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942,81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Niestandardowy 3">
      <a:dk1>
        <a:srgbClr val="000000"/>
      </a:dk1>
      <a:lt1>
        <a:srgbClr val="FFFFFF"/>
      </a:lt1>
      <a:dk2>
        <a:srgbClr val="54A838"/>
      </a:dk2>
      <a:lt2>
        <a:srgbClr val="CAE9C0"/>
      </a:lt2>
      <a:accent1>
        <a:srgbClr val="1F3F14"/>
      </a:accent1>
      <a:accent2>
        <a:srgbClr val="009DD9"/>
      </a:accent2>
      <a:accent3>
        <a:srgbClr val="0BD0D9"/>
      </a:accent3>
      <a:accent4>
        <a:srgbClr val="10CF9B"/>
      </a:accent4>
      <a:accent5>
        <a:srgbClr val="3F7E29"/>
      </a:accent5>
      <a:accent6>
        <a:srgbClr val="509D36"/>
      </a:accent6>
      <a:hlink>
        <a:srgbClr val="CB7E17"/>
      </a:hlink>
      <a:folHlink>
        <a:srgbClr val="0B5394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3">
    <a:dk1>
      <a:srgbClr val="000000"/>
    </a:dk1>
    <a:lt1>
      <a:srgbClr val="FFFFFF"/>
    </a:lt1>
    <a:dk2>
      <a:srgbClr val="54A838"/>
    </a:dk2>
    <a:lt2>
      <a:srgbClr val="CAE9C0"/>
    </a:lt2>
    <a:accent1>
      <a:srgbClr val="1F3F14"/>
    </a:accent1>
    <a:accent2>
      <a:srgbClr val="009DD9"/>
    </a:accent2>
    <a:accent3>
      <a:srgbClr val="0BD0D9"/>
    </a:accent3>
    <a:accent4>
      <a:srgbClr val="10CF9B"/>
    </a:accent4>
    <a:accent5>
      <a:srgbClr val="3F7E29"/>
    </a:accent5>
    <a:accent6>
      <a:srgbClr val="509D36"/>
    </a:accent6>
    <a:hlink>
      <a:srgbClr val="CB7E17"/>
    </a:hlink>
    <a:folHlink>
      <a:srgbClr val="0B5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842</TotalTime>
  <Words>698</Words>
  <Application>Microsoft Office PowerPoint</Application>
  <PresentationFormat>Pokaz na ekranie (4:3)</PresentationFormat>
  <Paragraphs>160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Wędrówka</vt:lpstr>
      <vt:lpstr>Drukarka 3d Eko</vt:lpstr>
      <vt:lpstr>Spis Treści </vt:lpstr>
      <vt:lpstr>Opis Urządzenia</vt:lpstr>
      <vt:lpstr>Innowacyjność Projektu</vt:lpstr>
      <vt:lpstr>Kosztorys</vt:lpstr>
      <vt:lpstr>Kosztorys</vt:lpstr>
      <vt:lpstr>Kosztorys – plastikowe części</vt:lpstr>
      <vt:lpstr>Kosztorys - elektronika </vt:lpstr>
      <vt:lpstr>Kosztorys - hardware</vt:lpstr>
      <vt:lpstr>Części użyte z recyklingu</vt:lpstr>
      <vt:lpstr>Podsumowanie kosztów projektu</vt:lpstr>
      <vt:lpstr>Koszty Wydruku</vt:lpstr>
      <vt:lpstr>Makieta Projektu</vt:lpstr>
      <vt:lpstr>Makieta Projektu</vt:lpstr>
      <vt:lpstr>Makieta Projektu</vt:lpstr>
      <vt:lpstr>Opis działania</vt:lpstr>
      <vt:lpstr>Spodziewane Efekty  i zastosowanie Pomysłu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Marlena</dc:creator>
  <cp:lastModifiedBy>ZSTiO</cp:lastModifiedBy>
  <cp:revision>45</cp:revision>
  <dcterms:created xsi:type="dcterms:W3CDTF">2013-10-23T18:55:01Z</dcterms:created>
  <dcterms:modified xsi:type="dcterms:W3CDTF">2013-10-30T12:38:19Z</dcterms:modified>
</cp:coreProperties>
</file>